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3" r:id="rId2"/>
    <p:sldMasterId id="2147483681" r:id="rId3"/>
    <p:sldMasterId id="2147483702" r:id="rId4"/>
  </p:sldMasterIdLst>
  <p:notesMasterIdLst>
    <p:notesMasterId r:id="rId9"/>
  </p:notesMasterIdLst>
  <p:sldIdLst>
    <p:sldId id="601" r:id="rId5"/>
    <p:sldId id="647" r:id="rId6"/>
    <p:sldId id="287" r:id="rId7"/>
    <p:sldId id="84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B43C"/>
    <a:srgbClr val="80CE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82"/>
    <p:restoredTop sz="96327"/>
  </p:normalViewPr>
  <p:slideViewPr>
    <p:cSldViewPr snapToGrid="0" snapToObjects="1">
      <p:cViewPr varScale="1">
        <p:scale>
          <a:sx n="107" d="100"/>
          <a:sy n="107" d="100"/>
        </p:scale>
        <p:origin x="16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gif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DA5755-A386-5044-BC69-23E587C41C94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EFA9C-B802-644B-8800-31CEB8DBF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80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A65B862-A16B-F040-8F2F-AA0FCF6E34DC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10/12/22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608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26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129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26" y="1435104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EBEAA8-F5EA-3241-AF58-7F143472CB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692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415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8BE2A4-2152-C44E-928E-F55CDA4F264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86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12D26B-0FE5-FC45-8A07-E791CF3C57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819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530D3F-0F34-494C-ADAD-2222A03F64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07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505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10/12/22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609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34632E8-D1C9-451D-8581-60030C1D3889}"/>
              </a:ext>
            </a:extLst>
          </p:cNvPr>
          <p:cNvSpPr/>
          <p:nvPr userDrawn="1"/>
        </p:nvSpPr>
        <p:spPr>
          <a:xfrm>
            <a:off x="515941" y="908976"/>
            <a:ext cx="1710019" cy="4500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709540" y="6399033"/>
            <a:ext cx="2656963" cy="335080"/>
          </a:xfrm>
        </p:spPr>
        <p:txBody>
          <a:bodyPr/>
          <a:lstStyle/>
          <a:p>
            <a:fld id="{2634586E-8A7E-5E43-90F8-5F1B4FCF17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578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5816" y="492126"/>
            <a:ext cx="10567987" cy="864212"/>
          </a:xfrm>
        </p:spPr>
        <p:txBody>
          <a:bodyPr lIns="0" tIns="0" rIns="0" bIns="0" anchor="t" anchorCtr="0">
            <a:normAutofit/>
          </a:bodyPr>
          <a:lstStyle>
            <a:lvl1pPr>
              <a:defRPr sz="320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2816" y="1528763"/>
            <a:ext cx="10567987" cy="4351339"/>
          </a:xfrm>
        </p:spPr>
        <p:txBody>
          <a:bodyPr lIns="0" tIns="0" rIns="0" bIns="0"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E7275E8-CDF8-42A1-852B-893DB9E9C030}"/>
              </a:ext>
            </a:extLst>
          </p:cNvPr>
          <p:cNvSpPr txBox="1">
            <a:spLocks/>
          </p:cNvSpPr>
          <p:nvPr userDrawn="1"/>
        </p:nvSpPr>
        <p:spPr>
          <a:xfrm>
            <a:off x="10070358" y="6393916"/>
            <a:ext cx="1369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634586E-8A7E-5E43-90F8-5F1B4FCF17F0}" type="slidenum">
              <a:rPr lang="de-DE" sz="1200" smtClean="0">
                <a:solidFill>
                  <a:schemeClr val="accent1"/>
                </a:solidFill>
              </a:rPr>
              <a:pPr algn="r"/>
              <a:t>‹#›</a:t>
            </a:fld>
            <a:endParaRPr lang="de-DE" sz="12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122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85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KL 2020 /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44117A-FE07-421C-88A9-B9D6182CB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816" y="492127"/>
            <a:ext cx="10560645" cy="839727"/>
          </a:xfrm>
        </p:spPr>
        <p:txBody>
          <a:bodyPr lIns="0" tIns="0" rIns="0" bIns="0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B68193F-E4D3-4EE7-B24D-904E423927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749100" y="6399036"/>
            <a:ext cx="2656963" cy="360005"/>
          </a:xfrm>
        </p:spPr>
        <p:txBody>
          <a:bodyPr/>
          <a:lstStyle/>
          <a:p>
            <a:fld id="{2634586E-8A7E-5E43-90F8-5F1B4FCF17F0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15931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5818" y="1709742"/>
            <a:ext cx="10561639" cy="2799273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85818" y="4589468"/>
            <a:ext cx="10561639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0185344-D983-47D7-B7BA-9DDAA4A02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82898" y="6393916"/>
            <a:ext cx="1283607" cy="365125"/>
          </a:xfrm>
        </p:spPr>
        <p:txBody>
          <a:bodyPr/>
          <a:lstStyle/>
          <a:p>
            <a:fld id="{2634586E-8A7E-5E43-90F8-5F1B4FCF17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94986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5818" y="492125"/>
            <a:ext cx="10555287" cy="823912"/>
          </a:xfrm>
        </p:spPr>
        <p:txBody>
          <a:bodyPr lIns="0" tIns="0" rIns="0" bIns="0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85815" y="1528766"/>
            <a:ext cx="4964112" cy="809625"/>
          </a:xfrm>
        </p:spPr>
        <p:txBody>
          <a:bodyPr lIns="0" tIns="0" rIns="0" bIns="0" anchor="t" anchorCtr="0"/>
          <a:lstStyle>
            <a:lvl1pPr marL="0" indent="0">
              <a:buNone/>
              <a:defRPr sz="2400" b="1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785816" y="2505076"/>
            <a:ext cx="4964113" cy="3684587"/>
          </a:xfrm>
        </p:spPr>
        <p:txBody>
          <a:bodyPr lIns="0" tIns="0" rIns="0" bIns="0"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442081" y="1528766"/>
            <a:ext cx="4913841" cy="809625"/>
          </a:xfrm>
        </p:spPr>
        <p:txBody>
          <a:bodyPr lIns="0" tIns="0" rIns="0" bIns="0" anchor="t" anchorCtr="0"/>
          <a:lstStyle>
            <a:lvl1pPr marL="0" indent="0">
              <a:buNone/>
              <a:defRPr sz="2400" b="1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442077" y="2505076"/>
            <a:ext cx="4913843" cy="3684587"/>
          </a:xfrm>
        </p:spPr>
        <p:txBody>
          <a:bodyPr lIns="0" tIns="0" rIns="0" bIns="0"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1DAA4F5-5EDF-4210-B156-E5D8DFF38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82898" y="6393916"/>
            <a:ext cx="1283607" cy="365125"/>
          </a:xfrm>
        </p:spPr>
        <p:txBody>
          <a:bodyPr/>
          <a:lstStyle/>
          <a:p>
            <a:fld id="{2634586E-8A7E-5E43-90F8-5F1B4FCF17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8959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505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10/12/22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3828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5816" y="492127"/>
            <a:ext cx="10550835" cy="83972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1D5F4CD-2F72-4409-BE11-A3A8A6365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82898" y="6393916"/>
            <a:ext cx="1323167" cy="365125"/>
          </a:xfrm>
        </p:spPr>
        <p:txBody>
          <a:bodyPr/>
          <a:lstStyle/>
          <a:p>
            <a:fld id="{2634586E-8A7E-5E43-90F8-5F1B4FCF17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6782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9983960" y="6388448"/>
            <a:ext cx="1422105" cy="370593"/>
          </a:xfrm>
        </p:spPr>
        <p:txBody>
          <a:bodyPr/>
          <a:lstStyle/>
          <a:p>
            <a:fld id="{2634586E-8A7E-5E43-90F8-5F1B4FCF17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42045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7201" y="492128"/>
            <a:ext cx="9448849" cy="686851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785816" y="1898985"/>
            <a:ext cx="4590179" cy="397000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de-DE"/>
              <a:t>Mastertextformat bearbeiten -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r>
              <a:rPr lang="de-DE"/>
              <a:t>, </a:t>
            </a:r>
            <a:r>
              <a:rPr lang="de-DE" err="1"/>
              <a:t>consetetur</a:t>
            </a:r>
            <a:r>
              <a:rPr lang="de-DE"/>
              <a:t> </a:t>
            </a:r>
            <a:r>
              <a:rPr lang="de-DE" err="1"/>
              <a:t>sadipscing</a:t>
            </a:r>
            <a:r>
              <a:rPr lang="de-DE"/>
              <a:t> </a:t>
            </a:r>
            <a:r>
              <a:rPr lang="de-DE" err="1"/>
              <a:t>elitr</a:t>
            </a:r>
            <a:r>
              <a:rPr lang="de-DE"/>
              <a:t>, sed </a:t>
            </a:r>
            <a:r>
              <a:rPr lang="de-DE" err="1"/>
              <a:t>diam</a:t>
            </a:r>
            <a:r>
              <a:rPr lang="de-DE"/>
              <a:t> </a:t>
            </a:r>
            <a:r>
              <a:rPr lang="de-DE" err="1"/>
              <a:t>nonumy</a:t>
            </a:r>
            <a:r>
              <a:rPr lang="de-DE"/>
              <a:t> </a:t>
            </a:r>
            <a:r>
              <a:rPr lang="de-DE" err="1"/>
              <a:t>eirmod</a:t>
            </a:r>
            <a:r>
              <a:rPr lang="de-DE"/>
              <a:t> </a:t>
            </a:r>
            <a:r>
              <a:rPr lang="de-DE" err="1"/>
              <a:t>tempor</a:t>
            </a:r>
            <a:r>
              <a:rPr lang="de-DE"/>
              <a:t> </a:t>
            </a:r>
            <a:r>
              <a:rPr lang="de-DE" err="1"/>
              <a:t>invidunt</a:t>
            </a:r>
            <a:r>
              <a:rPr lang="de-DE"/>
              <a:t> </a:t>
            </a:r>
            <a:r>
              <a:rPr lang="de-DE" err="1"/>
              <a:t>ut</a:t>
            </a:r>
            <a:r>
              <a:rPr lang="de-DE"/>
              <a:t> </a:t>
            </a:r>
            <a:r>
              <a:rPr lang="de-DE" err="1"/>
              <a:t>labore</a:t>
            </a:r>
            <a:r>
              <a:rPr lang="de-DE"/>
              <a:t> et </a:t>
            </a:r>
            <a:r>
              <a:rPr lang="de-DE" err="1"/>
              <a:t>dolore</a:t>
            </a:r>
            <a:r>
              <a:rPr lang="de-DE"/>
              <a:t> magna </a:t>
            </a:r>
            <a:r>
              <a:rPr lang="de-DE" err="1"/>
              <a:t>aliquyam</a:t>
            </a:r>
            <a:r>
              <a:rPr lang="de-DE"/>
              <a:t> </a:t>
            </a:r>
            <a:r>
              <a:rPr lang="de-DE" err="1"/>
              <a:t>erat</a:t>
            </a:r>
            <a:r>
              <a:rPr lang="de-DE"/>
              <a:t>, sed </a:t>
            </a:r>
            <a:r>
              <a:rPr lang="de-DE" err="1"/>
              <a:t>diam</a:t>
            </a:r>
            <a:r>
              <a:rPr lang="de-DE"/>
              <a:t> </a:t>
            </a:r>
            <a:r>
              <a:rPr lang="de-DE" err="1"/>
              <a:t>voluptua</a:t>
            </a:r>
            <a:r>
              <a:rPr lang="de-DE"/>
              <a:t>. </a:t>
            </a:r>
          </a:p>
          <a:p>
            <a:pPr lvl="0"/>
            <a:endParaRPr lang="de-DE"/>
          </a:p>
          <a:p>
            <a:pPr lvl="0"/>
            <a:r>
              <a:rPr lang="de-DE"/>
              <a:t>At </a:t>
            </a:r>
            <a:r>
              <a:rPr lang="de-DE" err="1"/>
              <a:t>vero</a:t>
            </a:r>
            <a:r>
              <a:rPr lang="de-DE"/>
              <a:t> </a:t>
            </a:r>
            <a:r>
              <a:rPr lang="de-DE" err="1"/>
              <a:t>eos</a:t>
            </a:r>
            <a:r>
              <a:rPr lang="de-DE"/>
              <a:t> et </a:t>
            </a:r>
            <a:r>
              <a:rPr lang="de-DE" err="1"/>
              <a:t>accusam</a:t>
            </a:r>
            <a:r>
              <a:rPr lang="de-DE"/>
              <a:t> et </a:t>
            </a:r>
            <a:r>
              <a:rPr lang="de-DE" err="1"/>
              <a:t>justo</a:t>
            </a:r>
            <a:r>
              <a:rPr lang="de-DE"/>
              <a:t> </a:t>
            </a:r>
            <a:r>
              <a:rPr lang="de-DE" err="1"/>
              <a:t>duo</a:t>
            </a:r>
            <a:r>
              <a:rPr lang="de-DE"/>
              <a:t> </a:t>
            </a:r>
            <a:r>
              <a:rPr lang="de-DE" err="1"/>
              <a:t>dolores</a:t>
            </a:r>
            <a:r>
              <a:rPr lang="de-DE"/>
              <a:t> et </a:t>
            </a:r>
            <a:r>
              <a:rPr lang="de-DE" err="1"/>
              <a:t>ea</a:t>
            </a:r>
            <a:r>
              <a:rPr lang="de-DE"/>
              <a:t> </a:t>
            </a:r>
            <a:r>
              <a:rPr lang="de-DE" err="1"/>
              <a:t>rebum</a:t>
            </a:r>
            <a:r>
              <a:rPr lang="de-DE"/>
              <a:t>. Stet </a:t>
            </a:r>
            <a:r>
              <a:rPr lang="de-DE" err="1"/>
              <a:t>clita</a:t>
            </a:r>
            <a:r>
              <a:rPr lang="de-DE"/>
              <a:t> </a:t>
            </a:r>
            <a:r>
              <a:rPr lang="de-DE" err="1"/>
              <a:t>kasd</a:t>
            </a:r>
            <a:r>
              <a:rPr lang="de-DE"/>
              <a:t> </a:t>
            </a:r>
            <a:r>
              <a:rPr lang="de-DE" err="1"/>
              <a:t>gubergren</a:t>
            </a:r>
            <a:r>
              <a:rPr lang="de-DE"/>
              <a:t>, </a:t>
            </a:r>
            <a:r>
              <a:rPr lang="de-DE" err="1"/>
              <a:t>no</a:t>
            </a:r>
            <a:r>
              <a:rPr lang="de-DE"/>
              <a:t> </a:t>
            </a:r>
            <a:r>
              <a:rPr lang="de-DE" err="1"/>
              <a:t>sea</a:t>
            </a:r>
            <a:r>
              <a:rPr lang="de-DE"/>
              <a:t> </a:t>
            </a:r>
            <a:r>
              <a:rPr lang="de-DE" err="1"/>
              <a:t>takimata</a:t>
            </a:r>
            <a:r>
              <a:rPr lang="de-DE"/>
              <a:t> sanctus </a:t>
            </a:r>
            <a:r>
              <a:rPr lang="de-DE" err="1"/>
              <a:t>est</a:t>
            </a:r>
            <a:r>
              <a:rPr lang="de-DE"/>
              <a:t>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r>
              <a:rPr lang="de-DE"/>
              <a:t>. </a:t>
            </a:r>
            <a:r>
              <a:rPr lang="de-DE" err="1"/>
              <a:t>Lorem</a:t>
            </a:r>
            <a:r>
              <a:rPr lang="de-DE"/>
              <a:t> </a:t>
            </a:r>
            <a:r>
              <a:rPr lang="de-DE" err="1"/>
              <a:t>ipsum</a:t>
            </a:r>
            <a:r>
              <a:rPr lang="de-DE"/>
              <a:t> </a:t>
            </a:r>
            <a:r>
              <a:rPr lang="de-DE" err="1"/>
              <a:t>dolor</a:t>
            </a:r>
            <a:r>
              <a:rPr lang="de-DE"/>
              <a:t> </a:t>
            </a:r>
            <a:r>
              <a:rPr lang="de-DE" err="1"/>
              <a:t>sit</a:t>
            </a:r>
            <a:r>
              <a:rPr lang="de-DE"/>
              <a:t> </a:t>
            </a:r>
            <a:r>
              <a:rPr lang="de-DE" err="1"/>
              <a:t>amet</a:t>
            </a:r>
            <a:r>
              <a:rPr lang="de-DE"/>
              <a:t>, </a:t>
            </a:r>
            <a:r>
              <a:rPr lang="de-DE" err="1"/>
              <a:t>consetetur</a:t>
            </a:r>
            <a:r>
              <a:rPr lang="de-DE"/>
              <a:t> </a:t>
            </a:r>
            <a:r>
              <a:rPr lang="de-DE" err="1"/>
              <a:t>sadipscing</a:t>
            </a:r>
            <a:r>
              <a:rPr lang="de-DE"/>
              <a:t> </a:t>
            </a:r>
            <a:r>
              <a:rPr lang="de-DE" err="1"/>
              <a:t>elitr</a:t>
            </a:r>
            <a:r>
              <a:rPr lang="de-DE"/>
              <a:t>, sed </a:t>
            </a:r>
            <a:r>
              <a:rPr lang="de-DE" err="1"/>
              <a:t>diam</a:t>
            </a:r>
            <a:r>
              <a:rPr lang="de-DE"/>
              <a:t> </a:t>
            </a:r>
            <a:r>
              <a:rPr lang="de-DE" err="1"/>
              <a:t>nonumy</a:t>
            </a:r>
            <a:r>
              <a:rPr lang="de-DE"/>
              <a:t> </a:t>
            </a:r>
            <a:r>
              <a:rPr lang="de-DE" err="1"/>
              <a:t>eirmod</a:t>
            </a:r>
            <a:r>
              <a:rPr lang="de-DE"/>
              <a:t> </a:t>
            </a:r>
            <a:r>
              <a:rPr lang="de-DE" err="1"/>
              <a:t>tempor</a:t>
            </a:r>
            <a:r>
              <a:rPr lang="de-DE"/>
              <a:t> </a:t>
            </a:r>
            <a:r>
              <a:rPr lang="de-DE" err="1"/>
              <a:t>invidunt</a:t>
            </a:r>
            <a:r>
              <a:rPr lang="de-DE"/>
              <a:t> </a:t>
            </a:r>
            <a:r>
              <a:rPr lang="de-DE" err="1"/>
              <a:t>ut</a:t>
            </a:r>
            <a:r>
              <a:rPr lang="de-DE"/>
              <a:t> </a:t>
            </a:r>
            <a:r>
              <a:rPr lang="de-DE" err="1"/>
              <a:t>labore</a:t>
            </a:r>
            <a:r>
              <a:rPr lang="de-DE"/>
              <a:t> et </a:t>
            </a:r>
            <a:r>
              <a:rPr lang="de-DE" err="1"/>
              <a:t>dolore</a:t>
            </a:r>
            <a:r>
              <a:rPr lang="de-DE"/>
              <a:t> magna </a:t>
            </a:r>
            <a:r>
              <a:rPr lang="de-DE" err="1"/>
              <a:t>aliquyam</a:t>
            </a:r>
            <a:r>
              <a:rPr lang="de-DE"/>
              <a:t> </a:t>
            </a:r>
            <a:r>
              <a:rPr lang="de-DE" err="1"/>
              <a:t>erat</a:t>
            </a:r>
            <a:r>
              <a:rPr lang="de-DE"/>
              <a:t>, sed </a:t>
            </a:r>
            <a:r>
              <a:rPr lang="de-DE" err="1"/>
              <a:t>diam</a:t>
            </a:r>
            <a:r>
              <a:rPr lang="de-DE"/>
              <a:t> </a:t>
            </a:r>
            <a:r>
              <a:rPr lang="de-DE" err="1"/>
              <a:t>voluptua</a:t>
            </a:r>
            <a:r>
              <a:rPr lang="de-DE"/>
              <a:t>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B2E78FE-9C88-49E6-AD0F-15F6E1770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82898" y="6393916"/>
            <a:ext cx="1323167" cy="365125"/>
          </a:xfrm>
        </p:spPr>
        <p:txBody>
          <a:bodyPr/>
          <a:lstStyle/>
          <a:p>
            <a:fld id="{2634586E-8A7E-5E43-90F8-5F1B4FCF17F0}" type="slidenum">
              <a:rPr lang="de-DE" smtClean="0"/>
              <a:t>‹#›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6BCACF4-E68B-4D97-9046-9FFABD1A98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10"/>
          <a:stretch/>
        </p:blipFill>
        <p:spPr>
          <a:xfrm>
            <a:off x="5749925" y="1898985"/>
            <a:ext cx="5616576" cy="3970004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AF79056-1B19-41FB-A1FD-C9C063217E0A}"/>
              </a:ext>
            </a:extLst>
          </p:cNvPr>
          <p:cNvSpPr/>
          <p:nvPr userDrawn="1"/>
        </p:nvSpPr>
        <p:spPr>
          <a:xfrm>
            <a:off x="6096004" y="4779013"/>
            <a:ext cx="3150035" cy="810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0" rIns="144000" rtlCol="0" anchor="ctr"/>
          <a:lstStyle/>
          <a:p>
            <a:pPr algn="l"/>
            <a:r>
              <a:rPr lang="de-DE" sz="1800"/>
              <a:t>Cool </a:t>
            </a:r>
            <a:r>
              <a:rPr lang="de-DE" sz="1800" err="1"/>
              <a:t>stuff</a:t>
            </a:r>
            <a:r>
              <a:rPr lang="de-DE" sz="1800"/>
              <a:t> </a:t>
            </a:r>
            <a:r>
              <a:rPr lang="de-DE" sz="1800" err="1"/>
              <a:t>image</a:t>
            </a:r>
            <a:r>
              <a:rPr lang="de-DE" sz="1800"/>
              <a:t> </a:t>
            </a:r>
            <a:r>
              <a:rPr lang="de-DE" sz="1800" err="1"/>
              <a:t>explain</a:t>
            </a:r>
            <a:r>
              <a:rPr lang="de-DE" sz="1800"/>
              <a:t> </a:t>
            </a:r>
            <a:r>
              <a:rPr lang="de-DE" sz="1800" err="1"/>
              <a:t>to</a:t>
            </a:r>
            <a:r>
              <a:rPr lang="de-DE" sz="1800"/>
              <a:t> </a:t>
            </a:r>
            <a:r>
              <a:rPr lang="de-DE" sz="1800" err="1"/>
              <a:t>provide</a:t>
            </a:r>
            <a:r>
              <a:rPr lang="de-DE" sz="1800"/>
              <a:t> </a:t>
            </a:r>
            <a:r>
              <a:rPr lang="de-DE" sz="1800" err="1"/>
              <a:t>information</a:t>
            </a:r>
            <a:endParaRPr lang="de-DE" sz="1800"/>
          </a:p>
        </p:txBody>
      </p:sp>
    </p:spTree>
    <p:extLst>
      <p:ext uri="{BB962C8B-B14F-4D97-AF65-F5344CB8AC3E}">
        <p14:creationId xmlns:p14="http://schemas.microsoft.com/office/powerpoint/2010/main" val="7626630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C93041-39BD-4C68-A55E-7D4721EE45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34586E-8A7E-5E43-90F8-5F1B4FCF17F0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13B3F5F0-5F2A-41D0-8186-FDADBE43F1E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4" b="894"/>
          <a:stretch/>
        </p:blipFill>
        <p:spPr bwMode="auto">
          <a:xfrm>
            <a:off x="0" y="1"/>
            <a:ext cx="12192000" cy="6858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eck 8">
            <a:extLst>
              <a:ext uri="{FF2B5EF4-FFF2-40B4-BE49-F238E27FC236}">
                <a16:creationId xmlns:a16="http://schemas.microsoft.com/office/drawing/2014/main" id="{E4FE25AB-D492-4C86-99E1-BF306E7A1B9F}"/>
              </a:ext>
            </a:extLst>
          </p:cNvPr>
          <p:cNvSpPr/>
          <p:nvPr userDrawn="1"/>
        </p:nvSpPr>
        <p:spPr>
          <a:xfrm>
            <a:off x="785818" y="1108305"/>
            <a:ext cx="950551" cy="863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0CB33E7-AFC2-4535-A31E-A9A6A9E72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56676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2">
            <a:extLst>
              <a:ext uri="{FF2B5EF4-FFF2-40B4-BE49-F238E27FC236}">
                <a16:creationId xmlns:a16="http://schemas.microsoft.com/office/drawing/2014/main" id="{F5489FFE-6D52-4CF1-8174-4F730DF37F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602" y="-72490"/>
            <a:ext cx="12295203" cy="6930491"/>
          </a:xfrm>
          <a:prstGeom prst="rect">
            <a:avLst/>
          </a:prstGeom>
        </p:spPr>
      </p:pic>
      <p:sp>
        <p:nvSpPr>
          <p:cNvPr id="62467" name="Rectangle 15"/>
          <p:cNvSpPr>
            <a:spLocks noGrp="1" noChangeArrowheads="1"/>
          </p:cNvSpPr>
          <p:nvPr>
            <p:ph type="ctrTitle"/>
          </p:nvPr>
        </p:nvSpPr>
        <p:spPr>
          <a:xfrm>
            <a:off x="785816" y="1528764"/>
            <a:ext cx="6030195" cy="4060261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 altLang="de-DE" noProof="0"/>
              <a:t>Titelmasterformat durch Klicken bearbeiten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68EDBDAB-AA35-42FF-9EDB-1A84CFD34A2A}"/>
              </a:ext>
            </a:extLst>
          </p:cNvPr>
          <p:cNvSpPr txBox="1">
            <a:spLocks/>
          </p:cNvSpPr>
          <p:nvPr userDrawn="1"/>
        </p:nvSpPr>
        <p:spPr>
          <a:xfrm>
            <a:off x="785816" y="492127"/>
            <a:ext cx="10550835" cy="83972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r>
              <a:rPr lang="de-DE" sz="3200"/>
              <a:t>Mastertitelformat bearbeiten</a:t>
            </a:r>
          </a:p>
        </p:txBody>
      </p:sp>
      <p:sp>
        <p:nvSpPr>
          <p:cNvPr id="6" name="Rechteck 8">
            <a:extLst>
              <a:ext uri="{FF2B5EF4-FFF2-40B4-BE49-F238E27FC236}">
                <a16:creationId xmlns:a16="http://schemas.microsoft.com/office/drawing/2014/main" id="{2B3FF343-B384-427D-A25A-9CCCD82E92BD}"/>
              </a:ext>
            </a:extLst>
          </p:cNvPr>
          <p:cNvSpPr/>
          <p:nvPr userDrawn="1"/>
        </p:nvSpPr>
        <p:spPr>
          <a:xfrm>
            <a:off x="785818" y="1108305"/>
            <a:ext cx="950551" cy="863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4AC291F2-092C-43D8-BDFD-2C7D397DA88D}"/>
              </a:ext>
            </a:extLst>
          </p:cNvPr>
          <p:cNvSpPr txBox="1">
            <a:spLocks/>
          </p:cNvSpPr>
          <p:nvPr userDrawn="1"/>
        </p:nvSpPr>
        <p:spPr>
          <a:xfrm>
            <a:off x="787201" y="492128"/>
            <a:ext cx="9448849" cy="686851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r>
              <a:rPr lang="de-DE" sz="320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002472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5FAB9-2662-4596-9BCF-25C915272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DCAB23-FD88-44AA-93BC-FE099AE422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34586E-8A7E-5E43-90F8-5F1B4FCF17F0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4" name="Grafik 8">
            <a:extLst>
              <a:ext uri="{FF2B5EF4-FFF2-40B4-BE49-F238E27FC236}">
                <a16:creationId xmlns:a16="http://schemas.microsoft.com/office/drawing/2014/main" id="{5D9A79C5-605D-45B4-96E4-6C75FB336D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82"/>
          <a:stretch/>
        </p:blipFill>
        <p:spPr>
          <a:xfrm>
            <a:off x="0" y="1"/>
            <a:ext cx="12192000" cy="685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1951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34962-5EC3-46CA-8030-5FCAA6D3C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EFCF75-E861-4FB3-B166-9ED2553D2E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34586E-8A7E-5E43-90F8-5F1B4FCF17F0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4" name="Grafik 8">
            <a:extLst>
              <a:ext uri="{FF2B5EF4-FFF2-40B4-BE49-F238E27FC236}">
                <a16:creationId xmlns:a16="http://schemas.microsoft.com/office/drawing/2014/main" id="{1810D33E-BBBA-49AE-9DD8-3EA41CB773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4" t="10700" r="1700" b="937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4852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641F8-6B32-49A8-AD4B-B756A817D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B5E86D-E093-49AA-8079-43CEA3792A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34586E-8A7E-5E43-90F8-5F1B4FCF17F0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949AA285-3FDD-4EA8-910E-6ED102C027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85" r="1184" b="-313"/>
          <a:stretch/>
        </p:blipFill>
        <p:spPr>
          <a:xfrm>
            <a:off x="1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3907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2">
            <a:extLst>
              <a:ext uri="{FF2B5EF4-FFF2-40B4-BE49-F238E27FC236}">
                <a16:creationId xmlns:a16="http://schemas.microsoft.com/office/drawing/2014/main" id="{F5489FFE-6D52-4CF1-8174-4F730DF37F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602" y="-72489"/>
            <a:ext cx="12295203" cy="6930489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68EDBDAB-AA35-42FF-9EDB-1A84CFD34A2A}"/>
              </a:ext>
            </a:extLst>
          </p:cNvPr>
          <p:cNvSpPr txBox="1">
            <a:spLocks/>
          </p:cNvSpPr>
          <p:nvPr userDrawn="1"/>
        </p:nvSpPr>
        <p:spPr>
          <a:xfrm>
            <a:off x="785816" y="492127"/>
            <a:ext cx="10550835" cy="83972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r>
              <a:rPr lang="de-DE" sz="3200"/>
              <a:t>Mastertitelformat bearbeiten</a:t>
            </a:r>
          </a:p>
        </p:txBody>
      </p:sp>
      <p:sp>
        <p:nvSpPr>
          <p:cNvPr id="6" name="Rechteck 8">
            <a:extLst>
              <a:ext uri="{FF2B5EF4-FFF2-40B4-BE49-F238E27FC236}">
                <a16:creationId xmlns:a16="http://schemas.microsoft.com/office/drawing/2014/main" id="{2B3FF343-B384-427D-A25A-9CCCD82E92BD}"/>
              </a:ext>
            </a:extLst>
          </p:cNvPr>
          <p:cNvSpPr/>
          <p:nvPr userDrawn="1"/>
        </p:nvSpPr>
        <p:spPr>
          <a:xfrm>
            <a:off x="785818" y="1108305"/>
            <a:ext cx="950551" cy="863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4AC291F2-092C-43D8-BDFD-2C7D397DA88D}"/>
              </a:ext>
            </a:extLst>
          </p:cNvPr>
          <p:cNvSpPr txBox="1">
            <a:spLocks/>
          </p:cNvSpPr>
          <p:nvPr userDrawn="1"/>
        </p:nvSpPr>
        <p:spPr>
          <a:xfrm>
            <a:off x="787201" y="492128"/>
            <a:ext cx="9448849" cy="686851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r>
              <a:rPr lang="de-DE" sz="3200"/>
              <a:t>Mastertitelformat bearbeiten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630299F-6EBD-48AE-80EB-4899A23D75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34586E-8A7E-5E43-90F8-5F1B4FCF17F0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7BA347C5-7CD6-40E3-8D52-1BA9C17BF10E}"/>
              </a:ext>
            </a:extLst>
          </p:cNvPr>
          <p:cNvSpPr txBox="1">
            <a:spLocks/>
          </p:cNvSpPr>
          <p:nvPr userDrawn="1"/>
        </p:nvSpPr>
        <p:spPr>
          <a:xfrm>
            <a:off x="785818" y="492125"/>
            <a:ext cx="10555287" cy="82391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r>
              <a:rPr lang="de-DE" sz="3200" dirty="0"/>
              <a:t>bearbeiten</a:t>
            </a:r>
          </a:p>
        </p:txBody>
      </p:sp>
      <p:sp>
        <p:nvSpPr>
          <p:cNvPr id="13" name="Inhaltsplatzhalter 5">
            <a:extLst>
              <a:ext uri="{FF2B5EF4-FFF2-40B4-BE49-F238E27FC236}">
                <a16:creationId xmlns:a16="http://schemas.microsoft.com/office/drawing/2014/main" id="{652B2132-4339-4525-99F9-CB1952D9F8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2077" y="2505076"/>
            <a:ext cx="4913843" cy="3684587"/>
          </a:xfrm>
        </p:spPr>
        <p:txBody>
          <a:bodyPr lIns="0" tIns="0" rIns="0" bIns="0"/>
          <a:lstStyle>
            <a:lvl1pPr>
              <a:buClr>
                <a:srgbClr val="ED7D31"/>
              </a:buClr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buClr>
                <a:srgbClr val="ED7D31"/>
              </a:buClr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buClr>
                <a:srgbClr val="ED7D31"/>
              </a:buClr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buClr>
                <a:srgbClr val="ED7D31"/>
              </a:buClr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114452" indent="-285744">
              <a:buClr>
                <a:srgbClr val="ED7D3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Inhaltsplatzhalter 5">
            <a:extLst>
              <a:ext uri="{FF2B5EF4-FFF2-40B4-BE49-F238E27FC236}">
                <a16:creationId xmlns:a16="http://schemas.microsoft.com/office/drawing/2014/main" id="{38B4FB15-140D-45E8-9609-C3A0CA3820D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6881" y="2505075"/>
            <a:ext cx="4913843" cy="3684587"/>
          </a:xfrm>
        </p:spPr>
        <p:txBody>
          <a:bodyPr lIns="0" tIns="0" rIns="0" bIns="0"/>
          <a:lstStyle>
            <a:lvl1pPr>
              <a:buClr>
                <a:srgbClr val="ED7D31"/>
              </a:buClr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buClr>
                <a:srgbClr val="ED7D31"/>
              </a:buClr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buClr>
                <a:srgbClr val="ED7D31"/>
              </a:buClr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buClr>
                <a:srgbClr val="ED7D31"/>
              </a:buClr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2114452" indent="-285744">
              <a:buClr>
                <a:srgbClr val="ED7D3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635732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165576-FF17-4337-955A-AA6555D25D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34586E-8A7E-5E43-90F8-5F1B4FCF17F0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1C34AC-5133-4734-9698-85648B803B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9" b="1181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Rechteck 8">
            <a:extLst>
              <a:ext uri="{FF2B5EF4-FFF2-40B4-BE49-F238E27FC236}">
                <a16:creationId xmlns:a16="http://schemas.microsoft.com/office/drawing/2014/main" id="{EDD22620-35CC-4AB5-A460-E5830499E25C}"/>
              </a:ext>
            </a:extLst>
          </p:cNvPr>
          <p:cNvSpPr/>
          <p:nvPr userDrawn="1"/>
        </p:nvSpPr>
        <p:spPr>
          <a:xfrm>
            <a:off x="785818" y="1108305"/>
            <a:ext cx="950551" cy="863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ECEBE80-998C-4BA2-AF17-32AF022E7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1098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504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609585" indent="0" algn="ctr">
              <a:buNone/>
              <a:defRPr/>
            </a:lvl2pPr>
            <a:lvl3pPr marL="1219170" indent="0" algn="ctr">
              <a:buNone/>
              <a:defRPr/>
            </a:lvl3pPr>
            <a:lvl4pPr marL="1828754" indent="0" algn="ctr">
              <a:buNone/>
              <a:defRPr/>
            </a:lvl4pPr>
            <a:lvl5pPr marL="2438339" indent="0" algn="ctr">
              <a:buNone/>
              <a:defRPr/>
            </a:lvl5pPr>
            <a:lvl6pPr marL="3047924" indent="0" algn="ctr">
              <a:buNone/>
              <a:defRPr/>
            </a:lvl6pPr>
            <a:lvl7pPr marL="3657509" indent="0" algn="ctr">
              <a:buNone/>
              <a:defRPr/>
            </a:lvl7pPr>
            <a:lvl8pPr marL="4267093" indent="0" algn="ctr">
              <a:buNone/>
              <a:defRPr/>
            </a:lvl8pPr>
            <a:lvl9pPr marL="4876678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3F74CA-6666-AB4C-A184-43E9117CB2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69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2273A1-24EC-2B42-A0A2-5B4C3266A6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84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/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96E157-2AF5-0340-B1BB-DD8DDDFB38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77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71B612-5346-6E43-965B-372D88608B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48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8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8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EA37A0-833C-CF4B-947D-0F231E84D9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9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D5DFCC-252B-6D4F-A205-57209A4F28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84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939B64-491C-1045-A700-68A99BEFDC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64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70"/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609570"/>
              <a:t>10/12/22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70"/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6095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0513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ctr" defTabSz="6095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8" indent="-457178" algn="l" defTabSz="609570" rtl="0" eaLnBrk="1" latinLnBrk="0" hangingPunct="1">
        <a:spcBef>
          <a:spcPct val="20000"/>
        </a:spcBef>
        <a:buFont typeface="Arial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50" indent="-380981" algn="l" defTabSz="609570" rtl="0" eaLnBrk="1" latinLnBrk="0" hangingPunct="1">
        <a:spcBef>
          <a:spcPct val="20000"/>
        </a:spcBef>
        <a:buFont typeface="Arial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5" indent="-304784" algn="l" defTabSz="60957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609570" rtl="0" eaLnBrk="1" latinLnBrk="0" hangingPunct="1">
        <a:spcBef>
          <a:spcPct val="20000"/>
        </a:spcBef>
        <a:buFont typeface="Arial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2" indent="-304784" algn="l" defTabSz="609570" rtl="0" eaLnBrk="1" latinLnBrk="0" hangingPunct="1">
        <a:spcBef>
          <a:spcPct val="20000"/>
        </a:spcBef>
        <a:buFont typeface="Arial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609570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609570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609570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609570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9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67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867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867"/>
            </a:lvl1pPr>
          </a:lstStyle>
          <a:p>
            <a:pPr>
              <a:defRPr/>
            </a:pPr>
            <a:fld id="{50B69FBE-9FA0-0B43-9AC9-B5EA79A877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523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2"/>
          </a:solidFill>
          <a:latin typeface="Arial" charset="0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2"/>
          </a:solidFill>
          <a:latin typeface="Arial" charset="0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2"/>
          </a:solidFill>
          <a:latin typeface="Arial" charset="0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2"/>
          </a:solidFill>
          <a:latin typeface="Arial" charset="0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Char char="•"/>
        <a:defRPr sz="4267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Char char="–"/>
        <a:defRPr sz="3733">
          <a:solidFill>
            <a:schemeClr val="tx1"/>
          </a:solidFill>
          <a:latin typeface="+mn-lt"/>
          <a:ea typeface="ＭＳ Ｐゴシック" charset="-128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-128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Char char="–"/>
        <a:defRPr sz="2667">
          <a:solidFill>
            <a:schemeClr val="tx1"/>
          </a:solidFill>
          <a:latin typeface="+mn-lt"/>
          <a:ea typeface="ＭＳ Ｐゴシック" charset="-128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Char char="»"/>
        <a:defRPr sz="2667">
          <a:solidFill>
            <a:schemeClr val="tx1"/>
          </a:solidFill>
          <a:latin typeface="+mn-lt"/>
          <a:ea typeface="ＭＳ Ｐゴシック" charset="-128"/>
        </a:defRPr>
      </a:lvl5pPr>
      <a:lvl6pPr marL="3352716" indent="-304792" algn="l" rtl="0" fontAlgn="base">
        <a:spcBef>
          <a:spcPct val="20000"/>
        </a:spcBef>
        <a:spcAft>
          <a:spcPct val="0"/>
        </a:spcAft>
        <a:buChar char="»"/>
        <a:defRPr sz="2667">
          <a:solidFill>
            <a:schemeClr val="tx1"/>
          </a:solidFill>
          <a:latin typeface="+mn-lt"/>
          <a:ea typeface="ＭＳ Ｐゴシック" charset="-128"/>
        </a:defRPr>
      </a:lvl6pPr>
      <a:lvl7pPr marL="3962301" indent="-304792" algn="l" rtl="0" fontAlgn="base">
        <a:spcBef>
          <a:spcPct val="20000"/>
        </a:spcBef>
        <a:spcAft>
          <a:spcPct val="0"/>
        </a:spcAft>
        <a:buChar char="»"/>
        <a:defRPr sz="2667">
          <a:solidFill>
            <a:schemeClr val="tx1"/>
          </a:solidFill>
          <a:latin typeface="+mn-lt"/>
          <a:ea typeface="ＭＳ Ｐゴシック" charset="-128"/>
        </a:defRPr>
      </a:lvl7pPr>
      <a:lvl8pPr marL="4571886" indent="-304792" algn="l" rtl="0" fontAlgn="base">
        <a:spcBef>
          <a:spcPct val="20000"/>
        </a:spcBef>
        <a:spcAft>
          <a:spcPct val="0"/>
        </a:spcAft>
        <a:buChar char="»"/>
        <a:defRPr sz="2667">
          <a:solidFill>
            <a:schemeClr val="tx1"/>
          </a:solidFill>
          <a:latin typeface="+mn-lt"/>
          <a:ea typeface="ＭＳ Ｐゴシック" charset="-128"/>
        </a:defRPr>
      </a:lvl8pPr>
      <a:lvl9pPr marL="5181470" indent="-304792" algn="l" rtl="0" fontAlgn="base">
        <a:spcBef>
          <a:spcPct val="20000"/>
        </a:spcBef>
        <a:spcAft>
          <a:spcPct val="0"/>
        </a:spcAft>
        <a:buChar char="»"/>
        <a:defRPr sz="2667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70"/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609570"/>
              <a:t>10/12/22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70"/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6095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537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ctr" defTabSz="6095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8" indent="-457178" algn="l" defTabSz="609570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50" indent="-380981" algn="l" defTabSz="609570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5" indent="-304784" algn="l" defTabSz="60957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609570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2" indent="-304784" algn="l" defTabSz="609570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C1032264-8667-451F-8B92-D6E1F44DDAE9}"/>
              </a:ext>
            </a:extLst>
          </p:cNvPr>
          <p:cNvSpPr/>
          <p:nvPr userDrawn="1"/>
        </p:nvSpPr>
        <p:spPr>
          <a:xfrm>
            <a:off x="785818" y="1108305"/>
            <a:ext cx="950551" cy="863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785815" y="492127"/>
            <a:ext cx="10550836" cy="83972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85816" y="1528763"/>
            <a:ext cx="10574987" cy="43513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09540" y="6399036"/>
            <a:ext cx="2656963" cy="36000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2634586E-8A7E-5E43-90F8-5F1B4FCF17F0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2BCF7119-1C35-4717-A0FB-D531839D027A}"/>
              </a:ext>
            </a:extLst>
          </p:cNvPr>
          <p:cNvCxnSpPr>
            <a:cxnSpLocks/>
          </p:cNvCxnSpPr>
          <p:nvPr userDrawn="1"/>
        </p:nvCxnSpPr>
        <p:spPr>
          <a:xfrm>
            <a:off x="785941" y="6372033"/>
            <a:ext cx="10541000" cy="0"/>
          </a:xfrm>
          <a:prstGeom prst="line">
            <a:avLst/>
          </a:prstGeom>
          <a:ln w="349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1942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800" kern="1200">
          <a:solidFill>
            <a:schemeClr val="accent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766" indent="-228589" algn="l" defTabSz="914354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2942" indent="-228589" algn="l" defTabSz="914354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120" indent="-228589" algn="l" defTabSz="914354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298" indent="-228589" algn="l" defTabSz="914354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95">
          <p15:clr>
            <a:srgbClr val="F26B43"/>
          </p15:clr>
        </p15:guide>
        <p15:guide id="2" pos="7160">
          <p15:clr>
            <a:srgbClr val="F26B43"/>
          </p15:clr>
        </p15:guide>
        <p15:guide id="3" pos="3623">
          <p15:clr>
            <a:srgbClr val="F26B43"/>
          </p15:clr>
        </p15:guide>
        <p15:guide id="4" pos="4059">
          <p15:clr>
            <a:srgbClr val="F26B43"/>
          </p15:clr>
        </p15:guide>
        <p15:guide id="5" orient="horz" pos="310">
          <p15:clr>
            <a:srgbClr val="F26B43"/>
          </p15:clr>
        </p15:guide>
        <p15:guide id="6" orient="horz" pos="1140">
          <p15:clr>
            <a:srgbClr val="F26B43"/>
          </p15:clr>
        </p15:guide>
        <p15:guide id="7" pos="3840">
          <p15:clr>
            <a:srgbClr val="F26B43"/>
          </p15:clr>
        </p15:guide>
        <p15:guide id="9" orient="horz" pos="4088">
          <p15:clr>
            <a:srgbClr val="F26B43"/>
          </p15:clr>
        </p15:guide>
        <p15:guide id="10" orient="horz" pos="2160">
          <p15:clr>
            <a:srgbClr val="F26B43"/>
          </p15:clr>
        </p15:guide>
        <p15:guide id="11" orient="horz" pos="420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cl.zoom.us/j/93595179967" TargetMode="External"/><Relationship Id="rId2" Type="http://schemas.openxmlformats.org/officeDocument/2006/relationships/hyperlink" Target="https://github.com/StructuralGenomicsConsortium/CNP6-ABHD2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9042" y="421722"/>
            <a:ext cx="11304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solidFill>
                  <a:srgbClr val="000000"/>
                </a:solidFill>
                <a:latin typeface="Amasis MT Pro" panose="020F0502020204030204" pitchFamily="34" charset="0"/>
                <a:cs typeface="Bernard MT Condensed"/>
              </a:rPr>
              <a:t>SGC Open Chemistry Networks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1313473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Screen Shot 2019-01-15 at 1.53.1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334859" y="451146"/>
            <a:ext cx="1268760" cy="4557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D84442D-251A-8D4D-9B47-F4ECC8AA611A}"/>
              </a:ext>
            </a:extLst>
          </p:cNvPr>
          <p:cNvSpPr txBox="1"/>
          <p:nvPr/>
        </p:nvSpPr>
        <p:spPr>
          <a:xfrm>
            <a:off x="298370" y="5456163"/>
            <a:ext cx="12192000" cy="1354209"/>
          </a:xfrm>
          <a:prstGeom prst="rect">
            <a:avLst/>
          </a:prstGeom>
          <a:noFill/>
        </p:spPr>
        <p:txBody>
          <a:bodyPr wrap="square" lIns="121912" tIns="60956" rIns="121912" bIns="60956" rtlCol="0">
            <a:spAutoFit/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i="1" dirty="0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Prof Matthew H. Todd</a:t>
            </a:r>
          </a:p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sz="2000" i="1" dirty="0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Head of SGC Open Chemistry Networks</a:t>
            </a:r>
          </a:p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sz="2000" i="1" dirty="0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Chair of Drug Discovery, University College London</a:t>
            </a:r>
          </a:p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sz="2000" i="1" dirty="0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@</a:t>
            </a:r>
            <a:r>
              <a:rPr lang="en-US" sz="2000" i="1" dirty="0" err="1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mattoddchem</a:t>
            </a:r>
            <a:endParaRPr lang="en-US" sz="2000" i="1" dirty="0">
              <a:solidFill>
                <a:srgbClr val="000000"/>
              </a:solidFill>
              <a:latin typeface="Amasis MT Pro" panose="02040504050005020304" pitchFamily="18" charset="77"/>
              <a:cs typeface="American Typewriter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060201-D7BC-2C47-9B73-0F89EEC7042E}"/>
              </a:ext>
            </a:extLst>
          </p:cNvPr>
          <p:cNvSpPr txBox="1"/>
          <p:nvPr/>
        </p:nvSpPr>
        <p:spPr>
          <a:xfrm>
            <a:off x="4840692" y="2068467"/>
            <a:ext cx="6896301" cy="2842117"/>
          </a:xfrm>
          <a:prstGeom prst="rect">
            <a:avLst/>
          </a:prstGeom>
          <a:noFill/>
        </p:spPr>
        <p:txBody>
          <a:bodyPr wrap="square" lIns="121912" tIns="60956" rIns="121912" bIns="60956" rtlCol="0">
            <a:spAutoFit/>
          </a:bodyPr>
          <a:lstStyle/>
          <a:p>
            <a:pPr algn="just" defTabSz="1219170" fontAlgn="base">
              <a:spcBef>
                <a:spcPts val="1333"/>
              </a:spcBef>
              <a:spcAft>
                <a:spcPct val="0"/>
              </a:spcAft>
            </a:pPr>
            <a:r>
              <a:rPr lang="en-US" sz="2667" i="1" dirty="0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Aim: to discover chemical probes more quickly.</a:t>
            </a:r>
          </a:p>
          <a:p>
            <a:pPr algn="just" defTabSz="1219170" fontAlgn="base">
              <a:spcBef>
                <a:spcPts val="1333"/>
              </a:spcBef>
              <a:spcAft>
                <a:spcPct val="0"/>
              </a:spcAft>
            </a:pPr>
            <a:r>
              <a:rPr lang="en-US" sz="2667" i="1" dirty="0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The SGC provides the biology (protein, assays).</a:t>
            </a:r>
          </a:p>
          <a:p>
            <a:pPr algn="just" defTabSz="1219170" fontAlgn="base">
              <a:spcBef>
                <a:spcPts val="1333"/>
              </a:spcBef>
              <a:spcAft>
                <a:spcPct val="0"/>
              </a:spcAft>
            </a:pPr>
            <a:r>
              <a:rPr lang="en-US" sz="2667" i="1" dirty="0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Chemists worldwide provide the molecules.</a:t>
            </a:r>
          </a:p>
          <a:p>
            <a:pPr algn="just" defTabSz="1219170" fontAlgn="base">
              <a:spcBef>
                <a:spcPts val="1333"/>
              </a:spcBef>
              <a:spcAft>
                <a:spcPct val="0"/>
              </a:spcAft>
            </a:pPr>
            <a:r>
              <a:rPr lang="en-US" sz="2667" i="1" dirty="0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All data and ideas freely shared in real time.</a:t>
            </a:r>
          </a:p>
          <a:p>
            <a:pPr algn="just" defTabSz="1219170" fontAlgn="base">
              <a:spcBef>
                <a:spcPts val="1333"/>
              </a:spcBef>
              <a:spcAft>
                <a:spcPct val="0"/>
              </a:spcAft>
            </a:pPr>
            <a:r>
              <a:rPr lang="en-US" sz="2667" i="1" dirty="0">
                <a:solidFill>
                  <a:srgbClr val="000000"/>
                </a:solidFill>
                <a:latin typeface="Amasis MT Pro" panose="02040504050005020304" pitchFamily="18" charset="77"/>
                <a:cs typeface="American Typewriter"/>
              </a:rPr>
              <a:t>No protected IP, lots of freedom to operate.</a:t>
            </a:r>
            <a:endParaRPr lang="en-US" sz="2667" dirty="0">
              <a:solidFill>
                <a:srgbClr val="000000"/>
              </a:solidFill>
              <a:latin typeface="Amasis MT Pro" panose="02040504050005020304" pitchFamily="18" charset="77"/>
              <a:cs typeface="American Typewriter"/>
            </a:endParaRPr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1F15C79E-F5CE-D44A-A098-D51C26555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370" y="1858964"/>
            <a:ext cx="4352491" cy="2006755"/>
          </a:xfrm>
          <a:prstGeom prst="rect">
            <a:avLst/>
          </a:prstGeom>
        </p:spPr>
      </p:pic>
      <p:pic>
        <p:nvPicPr>
          <p:cNvPr id="9" name="Picture 4" descr="Structural Genomics Consortium (SGC) - Ximbio">
            <a:extLst>
              <a:ext uri="{FF2B5EF4-FFF2-40B4-BE49-F238E27FC236}">
                <a16:creationId xmlns:a16="http://schemas.microsoft.com/office/drawing/2014/main" id="{D9F4D488-9658-B248-A6B9-A85277B86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80" y="3809536"/>
            <a:ext cx="3771488" cy="178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990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667294" y="9552"/>
            <a:ext cx="1085758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 defTabSz="609570"/>
            <a:r>
              <a:rPr lang="en-US" sz="4000" dirty="0">
                <a:solidFill>
                  <a:srgbClr val="4F81B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Rules and Components. Openness </a:t>
            </a:r>
            <a:r>
              <a:rPr lang="en-US" sz="4000" dirty="0">
                <a:solidFill>
                  <a:srgbClr val="4F81B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  <a:sym typeface="Wingdings" pitchFamily="2" charset="2"/>
              </a:rPr>
              <a:t> Contributions</a:t>
            </a:r>
            <a:endParaRPr lang="en-US" sz="4000" dirty="0">
              <a:solidFill>
                <a:srgbClr val="4F81BD"/>
              </a:solidFill>
              <a:effectLst>
                <a:glow rad="101600">
                  <a:prstClr val="white">
                    <a:alpha val="75000"/>
                  </a:prstClr>
                </a:glow>
              </a:effectLst>
              <a:latin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19202" y="1447802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4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white"/>
              </a:solidFill>
              <a:latin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69805" y="6325676"/>
            <a:ext cx="1146981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40" fontAlgn="base">
              <a:spcBef>
                <a:spcPct val="0"/>
              </a:spcBef>
              <a:spcAft>
                <a:spcPct val="0"/>
              </a:spcAft>
            </a:pPr>
            <a:r>
              <a:rPr lang="en-US" sz="2133" i="1" dirty="0">
                <a:solidFill>
                  <a:srgbClr val="F79646"/>
                </a:solidFill>
                <a:latin typeface="Calibri"/>
              </a:rPr>
              <a:t>Students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04103" y="3902284"/>
            <a:ext cx="3992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solidFill>
                  <a:srgbClr val="FF6600"/>
                </a:solidFill>
                <a:latin typeface="Arial" charset="0"/>
              </a:rPr>
              <a:t>Contributions</a:t>
            </a:r>
            <a:endParaRPr lang="en-US" sz="2400" i="1" dirty="0">
              <a:solidFill>
                <a:srgbClr val="FF6600"/>
              </a:solidFill>
              <a:latin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001261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70"/>
            <a:r>
              <a:rPr lang="cs-CZ" sz="1400" i="1" dirty="0" err="1">
                <a:solidFill>
                  <a:srgbClr val="4F81BD"/>
                </a:solidFill>
                <a:latin typeface="Calibri"/>
              </a:rPr>
              <a:t>ChemMedChem</a:t>
            </a:r>
            <a:r>
              <a:rPr lang="cs-CZ" sz="1400" i="1" dirty="0">
                <a:solidFill>
                  <a:srgbClr val="4F81BD"/>
                </a:solidFill>
                <a:latin typeface="Calibri"/>
              </a:rPr>
              <a:t>, </a:t>
            </a:r>
            <a:r>
              <a:rPr lang="cs-CZ" sz="1400" b="1" dirty="0">
                <a:solidFill>
                  <a:srgbClr val="4F81BD"/>
                </a:solidFill>
                <a:latin typeface="Calibri"/>
              </a:rPr>
              <a:t>2019</a:t>
            </a:r>
            <a:r>
              <a:rPr lang="cs-CZ" sz="1400" i="1" dirty="0">
                <a:solidFill>
                  <a:srgbClr val="4F81BD"/>
                </a:solidFill>
                <a:latin typeface="Calibri"/>
              </a:rPr>
              <a:t>, 14, </a:t>
            </a:r>
            <a:r>
              <a:rPr lang="cs-CZ" sz="1400" dirty="0">
                <a:solidFill>
                  <a:srgbClr val="4F81BD"/>
                </a:solidFill>
                <a:latin typeface="Calibri"/>
              </a:rPr>
              <a:t>1804</a:t>
            </a:r>
            <a:r>
              <a:rPr lang="en-US" sz="1400" dirty="0">
                <a:solidFill>
                  <a:srgbClr val="4F81BD"/>
                </a:solidFill>
              </a:rPr>
              <a:t>.</a:t>
            </a:r>
            <a:endParaRPr lang="en-US" sz="1400" b="1" dirty="0">
              <a:solidFill>
                <a:srgbClr val="4F81BD"/>
              </a:solidFill>
              <a:latin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41647" y="3837868"/>
            <a:ext cx="2911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solidFill>
                  <a:srgbClr val="008000"/>
                </a:solidFill>
                <a:latin typeface="Arial" charset="0"/>
              </a:rPr>
              <a:t>Components</a:t>
            </a:r>
            <a:endParaRPr lang="en-US" sz="2400" i="1" dirty="0">
              <a:solidFill>
                <a:srgbClr val="008000"/>
              </a:solidFill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922734" y="6325676"/>
            <a:ext cx="1459053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140" fontAlgn="base">
              <a:spcBef>
                <a:spcPct val="0"/>
              </a:spcBef>
              <a:spcAft>
                <a:spcPct val="0"/>
              </a:spcAft>
            </a:pPr>
            <a:r>
              <a:rPr lang="en-US" sz="2133" i="1" dirty="0">
                <a:solidFill>
                  <a:srgbClr val="008000"/>
                </a:solidFill>
                <a:latin typeface="Calibri"/>
              </a:rPr>
              <a:t>Community</a:t>
            </a:r>
          </a:p>
        </p:txBody>
      </p:sp>
      <p:pic>
        <p:nvPicPr>
          <p:cNvPr id="16" name="Picture 15" descr="oc-2016-000863_00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005" y="778345"/>
            <a:ext cx="9801199" cy="2112235"/>
          </a:xfrm>
          <a:prstGeom prst="rect">
            <a:avLst/>
          </a:prstGeom>
          <a:effectLst>
            <a:glow rad="101600">
              <a:schemeClr val="tx1">
                <a:lumMod val="65000"/>
                <a:alpha val="75000"/>
              </a:schemeClr>
            </a:glow>
          </a:effectLst>
        </p:spPr>
      </p:pic>
      <p:pic>
        <p:nvPicPr>
          <p:cNvPr id="5" name="Picture 4" descr="Screen Shot 2019-07-24 at 10.42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93" y="4379548"/>
            <a:ext cx="1676393" cy="1834936"/>
          </a:xfrm>
          <a:prstGeom prst="rect">
            <a:avLst/>
          </a:prstGeom>
          <a:effectLst>
            <a:glow rad="101600">
              <a:srgbClr val="008000">
                <a:alpha val="75000"/>
              </a:srgbClr>
            </a:glow>
          </a:effectLst>
        </p:spPr>
      </p:pic>
      <p:sp>
        <p:nvSpPr>
          <p:cNvPr id="8" name="TextBox 7"/>
          <p:cNvSpPr txBox="1"/>
          <p:nvPr/>
        </p:nvSpPr>
        <p:spPr>
          <a:xfrm>
            <a:off x="301198" y="6247634"/>
            <a:ext cx="1606023" cy="624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70">
              <a:lnSpc>
                <a:spcPct val="80000"/>
              </a:lnSpc>
            </a:pPr>
            <a:r>
              <a:rPr lang="en-US" sz="2133" i="1" dirty="0">
                <a:solidFill>
                  <a:srgbClr val="008000"/>
                </a:solidFill>
                <a:latin typeface="Calibri"/>
              </a:rPr>
              <a:t>Laboratory Notebooks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934681" y="6247634"/>
            <a:ext cx="2069739" cy="624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70">
              <a:lnSpc>
                <a:spcPct val="80000"/>
              </a:lnSpc>
            </a:pPr>
            <a:r>
              <a:rPr lang="en-US" sz="2133" i="1" dirty="0">
                <a:solidFill>
                  <a:srgbClr val="008000"/>
                </a:solidFill>
                <a:latin typeface="Calibri"/>
              </a:rPr>
              <a:t>Public To Do Lists/Discussion</a:t>
            </a:r>
          </a:p>
        </p:txBody>
      </p:sp>
      <p:pic>
        <p:nvPicPr>
          <p:cNvPr id="19" name="Picture 18" descr="Screen Shot 2019-07-24 at 10.46.1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665" y="4382263"/>
            <a:ext cx="1968057" cy="1832220"/>
          </a:xfrm>
          <a:prstGeom prst="rect">
            <a:avLst/>
          </a:prstGeom>
          <a:effectLst>
            <a:glow rad="101600">
              <a:srgbClr val="008000">
                <a:alpha val="75000"/>
              </a:srgbClr>
            </a:glow>
          </a:effectLst>
        </p:spPr>
      </p:pic>
      <p:pic>
        <p:nvPicPr>
          <p:cNvPr id="20" name="Picture 19" descr="Screen Shot 2019-07-24 at 10.47.2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600" y="4382264"/>
            <a:ext cx="1589957" cy="1832221"/>
          </a:xfrm>
          <a:prstGeom prst="rect">
            <a:avLst/>
          </a:prstGeom>
          <a:effectLst>
            <a:glow rad="101600">
              <a:srgbClr val="008000">
                <a:alpha val="75000"/>
              </a:srgbClr>
            </a:glow>
          </a:effectLst>
        </p:spPr>
      </p:pic>
      <p:sp>
        <p:nvSpPr>
          <p:cNvPr id="21" name="TextBox 20"/>
          <p:cNvSpPr txBox="1"/>
          <p:nvPr/>
        </p:nvSpPr>
        <p:spPr>
          <a:xfrm>
            <a:off x="4202587" y="6325676"/>
            <a:ext cx="1376787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70"/>
            <a:r>
              <a:rPr lang="en-US" sz="2133" i="1" dirty="0">
                <a:solidFill>
                  <a:srgbClr val="008000"/>
                </a:solidFill>
                <a:latin typeface="Calibri"/>
              </a:rPr>
              <a:t>Open Data</a:t>
            </a:r>
          </a:p>
        </p:txBody>
      </p:sp>
      <p:pic>
        <p:nvPicPr>
          <p:cNvPr id="22" name="Picture 21" descr="Screen Shot 2019-07-24 at 10.53.11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155" y="4379549"/>
            <a:ext cx="1650540" cy="1834937"/>
          </a:xfrm>
          <a:prstGeom prst="rect">
            <a:avLst/>
          </a:prstGeom>
          <a:effectLst>
            <a:glow rad="101600">
              <a:srgbClr val="008000">
                <a:alpha val="75000"/>
              </a:srgbClr>
            </a:glow>
          </a:effectLst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7993" y="4421805"/>
            <a:ext cx="1834393" cy="1792681"/>
          </a:xfrm>
          <a:prstGeom prst="rect">
            <a:avLst/>
          </a:prstGeom>
          <a:effectLst>
            <a:glow rad="101600">
              <a:schemeClr val="accent6">
                <a:alpha val="75000"/>
              </a:schemeClr>
            </a:glow>
          </a:effectLst>
        </p:spPr>
      </p:pic>
      <p:sp>
        <p:nvSpPr>
          <p:cNvPr id="23" name="TextBox 22"/>
          <p:cNvSpPr txBox="1"/>
          <p:nvPr/>
        </p:nvSpPr>
        <p:spPr>
          <a:xfrm>
            <a:off x="10573914" y="6325676"/>
            <a:ext cx="1058303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09570"/>
            <a:r>
              <a:rPr lang="en-US" sz="2133" i="1" dirty="0" err="1">
                <a:solidFill>
                  <a:srgbClr val="F79646"/>
                </a:solidFill>
                <a:latin typeface="Calibri"/>
              </a:rPr>
              <a:t>Pharma</a:t>
            </a:r>
            <a:endParaRPr lang="en-US" sz="2133" dirty="0">
              <a:solidFill>
                <a:srgbClr val="F79646"/>
              </a:solidFill>
              <a:latin typeface="Calibri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9970998" y="6551379"/>
            <a:ext cx="504401" cy="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Students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949" y="4421805"/>
            <a:ext cx="1700193" cy="1792681"/>
          </a:xfrm>
          <a:prstGeom prst="rect">
            <a:avLst/>
          </a:prstGeom>
          <a:effectLst>
            <a:glow rad="101600">
              <a:schemeClr val="accent6">
                <a:alpha val="75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99D0B7-93F6-FB4D-8880-13C1CCCC7584}"/>
              </a:ext>
            </a:extLst>
          </p:cNvPr>
          <p:cNvSpPr txBox="1"/>
          <p:nvPr/>
        </p:nvSpPr>
        <p:spPr>
          <a:xfrm>
            <a:off x="191762" y="3408830"/>
            <a:ext cx="11823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chemeClr val="accent1"/>
                </a:solidFill>
              </a:rPr>
              <a:t>Licence</a:t>
            </a:r>
            <a:r>
              <a:rPr lang="en-US" b="1" i="1" dirty="0">
                <a:solidFill>
                  <a:schemeClr val="accent1"/>
                </a:solidFill>
              </a:rPr>
              <a:t>: CC-BY-4.0: “You can do whatever you want with the data, including making money, provided you cite the project.”</a:t>
            </a:r>
          </a:p>
        </p:txBody>
      </p:sp>
    </p:spTree>
    <p:extLst>
      <p:ext uri="{BB962C8B-B14F-4D97-AF65-F5344CB8AC3E}">
        <p14:creationId xmlns:p14="http://schemas.microsoft.com/office/powerpoint/2010/main" val="3749771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360766" y="155149"/>
            <a:ext cx="11470694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>
              <a:defRPr/>
            </a:pPr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OCN Components include Student and Pharma Project Champions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688075" y="951612"/>
            <a:ext cx="29077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Parent SGC website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Not community curated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Lists targets, status, rationale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RULES and LICENCE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Links out to project hubs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42856" y="4910061"/>
            <a:ext cx="44848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SGC Chemistry Networks Social Media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Used by SGC admin, probe leads, contributors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Disseminates new results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Sends out community requests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Advertises through fun posts of contributors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04255" y="2578420"/>
            <a:ext cx="42754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Probe Hubs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Managed by 1) science leads; 2) community;</a:t>
            </a:r>
          </a:p>
          <a:p>
            <a:pPr algn="ctr" defTabSz="914377">
              <a:defRPr/>
            </a:pPr>
            <a:r>
              <a:rPr lang="en-US" i="1" dirty="0">
                <a:solidFill>
                  <a:prstClr val="black"/>
                </a:solidFill>
                <a:latin typeface="Calibri"/>
              </a:rPr>
              <a:t>3) Pharma Champion; 4) Student Champion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Includes: project status suitable for outsiders, To Do Lists, discussion forum, file store </a:t>
            </a:r>
            <a:r>
              <a:rPr lang="en-US" dirty="0" err="1">
                <a:solidFill>
                  <a:prstClr val="black"/>
                </a:solidFill>
                <a:latin typeface="Calibri"/>
              </a:rPr>
              <a:t>etc</a:t>
            </a: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8009" y="2151940"/>
            <a:ext cx="382547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Raw Data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Managed by individuals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Electronic Lab Notebooks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Essential criteria: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1) Openness/</a:t>
            </a:r>
            <a:r>
              <a:rPr lang="en-US" dirty="0" err="1">
                <a:solidFill>
                  <a:prstClr val="black"/>
                </a:solidFill>
                <a:latin typeface="Calibri"/>
              </a:rPr>
              <a:t>licence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; 2) Completeness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3) Permanence; 4) Machine readability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22527" y="2172293"/>
            <a:ext cx="39154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Living Paper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Hosted by a journal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New version released upon milestones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Cleanest version of Project Status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Maintains authorship list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Incentivizes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(We’ve a journal interested)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3530" y="4780191"/>
            <a:ext cx="3009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Monthly Science Meetings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Each project.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Open to all.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Zoom, recorded.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Placed on </a:t>
            </a:r>
            <a:r>
              <a:rPr lang="en-US" dirty="0" err="1">
                <a:solidFill>
                  <a:prstClr val="black"/>
                </a:solidFill>
                <a:latin typeface="Calibri"/>
              </a:rPr>
              <a:t>Youtube</a:t>
            </a:r>
            <a:endParaRPr lang="en-US" dirty="0">
              <a:solidFill>
                <a:prstClr val="black"/>
              </a:solidFill>
              <a:latin typeface="Calibri"/>
            </a:endParaRP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Linked to Action Items on Hub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297869" y="4765862"/>
            <a:ext cx="385137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Publicity/Outreach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Promoting project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Route to donations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Logo: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“</a:t>
            </a:r>
            <a:r>
              <a:rPr lang="en-US" i="1" dirty="0">
                <a:solidFill>
                  <a:prstClr val="black"/>
                </a:solidFill>
                <a:latin typeface="Calibri"/>
              </a:rPr>
              <a:t>Proudly Partnering with the SGC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”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(click here to find out what this means)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  <a:sym typeface="Wingdings"/>
              </a:rPr>
              <a:t> Page of terms</a:t>
            </a: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5177" y="951611"/>
            <a:ext cx="2933579" cy="1477328"/>
          </a:xfrm>
          <a:prstGeom prst="roundRect">
            <a:avLst/>
          </a:prstGeom>
          <a:noFill/>
          <a:ln w="22225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39837" y="2151941"/>
            <a:ext cx="3881817" cy="1754327"/>
          </a:xfrm>
          <a:prstGeom prst="roundRect">
            <a:avLst/>
          </a:prstGeom>
          <a:noFill/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4025240" y="2611130"/>
            <a:ext cx="4233457" cy="1998615"/>
          </a:xfrm>
          <a:prstGeom prst="roundRect">
            <a:avLst/>
          </a:prstGeom>
          <a:noFill/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8258496" y="2151939"/>
            <a:ext cx="3843520" cy="1998615"/>
          </a:xfrm>
          <a:prstGeom prst="roundRect">
            <a:avLst/>
          </a:prstGeom>
          <a:noFill/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39837" y="4668702"/>
            <a:ext cx="3864419" cy="2026957"/>
          </a:xfrm>
          <a:prstGeom prst="roundRect">
            <a:avLst/>
          </a:prstGeom>
          <a:noFill/>
          <a:ln w="2222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4008748" y="4947019"/>
            <a:ext cx="4353037" cy="1435316"/>
          </a:xfrm>
          <a:prstGeom prst="roundRect">
            <a:avLst/>
          </a:prstGeom>
          <a:noFill/>
          <a:ln w="2222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8357657" y="4636415"/>
            <a:ext cx="3731799" cy="2160772"/>
          </a:xfrm>
          <a:prstGeom prst="roundRect">
            <a:avLst/>
          </a:prstGeom>
          <a:noFill/>
          <a:ln w="2222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57007C5-94D3-024C-B94D-277C6A59BABD}"/>
              </a:ext>
            </a:extLst>
          </p:cNvPr>
          <p:cNvSpPr/>
          <p:nvPr/>
        </p:nvSpPr>
        <p:spPr>
          <a:xfrm>
            <a:off x="4057624" y="3428999"/>
            <a:ext cx="4179890" cy="336067"/>
          </a:xfrm>
          <a:prstGeom prst="roundRect">
            <a:avLst/>
          </a:prstGeom>
          <a:noFill/>
          <a:ln w="98425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7382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1082605" y="155149"/>
            <a:ext cx="10027094" cy="553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lvl="0" algn="ctr" defTabSz="609555">
              <a:defRPr/>
            </a:pPr>
            <a:r>
              <a:rPr lang="en-US" sz="2800" dirty="0">
                <a:solidFill>
                  <a:srgbClr val="0070C0"/>
                </a:solidFill>
              </a:rPr>
              <a:t>Example – ABHD2 Project: First Library Ready, Protein Coming Soon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marL="0" marR="0" lvl="0" indent="0" algn="l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4C52CBA-ED65-FC4A-AE98-CF7B4435E9F1}"/>
              </a:ext>
            </a:extLst>
          </p:cNvPr>
          <p:cNvSpPr txBox="1"/>
          <p:nvPr/>
        </p:nvSpPr>
        <p:spPr>
          <a:xfrm>
            <a:off x="3479551" y="5603957"/>
            <a:ext cx="84714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hlinkClick r:id="rId2"/>
              </a:rPr>
              <a:t>https://github.com/StructuralGenomicsConsortium/CNP6-ABHD2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Next meeting: Tuesday, Oct 18</a:t>
            </a:r>
            <a:r>
              <a:rPr lang="en-US" sz="2000" baseline="30000" dirty="0">
                <a:solidFill>
                  <a:schemeClr val="accent1">
                    <a:lumMod val="75000"/>
                  </a:schemeClr>
                </a:solidFill>
              </a:rPr>
              <a:t>th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 1pm UK at </a:t>
            </a:r>
            <a:r>
              <a:rPr lang="en-GB" sz="2000" dirty="0">
                <a:hlinkClick r:id="rId3"/>
              </a:rPr>
              <a:t>https://ucl.zoom.us/j/93595179967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236BADF-7762-BA47-800D-7529BACF5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111" y="4027064"/>
            <a:ext cx="1028109" cy="1283776"/>
          </a:xfrm>
          <a:prstGeom prst="rect">
            <a:avLst/>
          </a:prstGeom>
          <a:effectLst>
            <a:glow rad="101600">
              <a:schemeClr val="bg2">
                <a:lumMod val="60000"/>
                <a:lumOff val="40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1D07D3-3318-E645-824C-65CFDC70333D}"/>
              </a:ext>
            </a:extLst>
          </p:cNvPr>
          <p:cNvSpPr txBox="1"/>
          <p:nvPr/>
        </p:nvSpPr>
        <p:spPr>
          <a:xfrm>
            <a:off x="1094253" y="5489109"/>
            <a:ext cx="2231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Student Champion</a:t>
            </a:r>
          </a:p>
          <a:p>
            <a:pPr algn="ctr"/>
            <a:r>
              <a:rPr lang="en-US">
                <a:solidFill>
                  <a:schemeClr val="bg1"/>
                </a:solidFill>
              </a:rPr>
              <a:t>Eve Carter, UCL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E2A29E5-BBF2-3849-94A1-A32297BF7E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5118" y="963190"/>
            <a:ext cx="7168085" cy="439305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8E5D12F5-6412-144C-8087-0B754F8AE2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065" y="1196682"/>
            <a:ext cx="3616200" cy="1808100"/>
          </a:xfrm>
          <a:prstGeom prst="rect">
            <a:avLst/>
          </a:prstGeom>
          <a:effectLst>
            <a:glow rad="101600">
              <a:schemeClr val="bg2">
                <a:lumMod val="60000"/>
                <a:lumOff val="40000"/>
                <a:alpha val="75000"/>
              </a:schemeClr>
            </a:glo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9BBA408-B107-604E-81F6-EA3264BC1CC8}"/>
              </a:ext>
            </a:extLst>
          </p:cNvPr>
          <p:cNvSpPr txBox="1"/>
          <p:nvPr/>
        </p:nvSpPr>
        <p:spPr>
          <a:xfrm>
            <a:off x="729290" y="3161955"/>
            <a:ext cx="296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Pharma Champion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Jeff Mowat, Janssen</a:t>
            </a:r>
          </a:p>
        </p:txBody>
      </p:sp>
    </p:spTree>
    <p:extLst>
      <p:ext uri="{BB962C8B-B14F-4D97-AF65-F5344CB8AC3E}">
        <p14:creationId xmlns:p14="http://schemas.microsoft.com/office/powerpoint/2010/main" val="101568890"/>
      </p:ext>
    </p:extLst>
  </p:cSld>
  <p:clrMapOvr>
    <a:masterClrMapping/>
  </p:clrMapOvr>
</p:sld>
</file>

<file path=ppt/theme/theme1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enutzerdefiniertes Design">
  <a:themeElements>
    <a:clrScheme name="Benutzerdefiniert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A5285"/>
      </a:accent1>
      <a:accent2>
        <a:srgbClr val="ED7D31"/>
      </a:accent2>
      <a:accent3>
        <a:srgbClr val="A5C6E6"/>
      </a:accent3>
      <a:accent4>
        <a:srgbClr val="FFC000"/>
      </a:accent4>
      <a:accent5>
        <a:srgbClr val="619ACC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10018</TotalTime>
  <Words>383</Words>
  <Application>Microsoft Macintosh PowerPoint</Application>
  <PresentationFormat>Widescreen</PresentationFormat>
  <Paragraphs>71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Amasis MT Pro</vt:lpstr>
      <vt:lpstr>Arial</vt:lpstr>
      <vt:lpstr>Calibri</vt:lpstr>
      <vt:lpstr>Roboto Light</vt:lpstr>
      <vt:lpstr>Wingdings</vt:lpstr>
      <vt:lpstr>8_Office Theme</vt:lpstr>
      <vt:lpstr>Default Design</vt:lpstr>
      <vt:lpstr>6_Office Theme</vt:lpstr>
      <vt:lpstr>Benutzerdefiniertes 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Todd, Matthew</dc:creator>
  <cp:lastModifiedBy>Todd, Matthew</cp:lastModifiedBy>
  <cp:revision>142</cp:revision>
  <dcterms:created xsi:type="dcterms:W3CDTF">2022-04-06T14:12:24Z</dcterms:created>
  <dcterms:modified xsi:type="dcterms:W3CDTF">2022-10-12T20:05:48Z</dcterms:modified>
</cp:coreProperties>
</file>

<file path=docProps/thumbnail.jpeg>
</file>